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300" r:id="rId15"/>
    <p:sldId id="301" r:id="rId16"/>
    <p:sldId id="278" r:id="rId17"/>
    <p:sldId id="302" r:id="rId18"/>
    <p:sldId id="279" r:id="rId19"/>
    <p:sldId id="303" r:id="rId20"/>
    <p:sldId id="304" r:id="rId21"/>
    <p:sldId id="305" r:id="rId22"/>
    <p:sldId id="306" r:id="rId23"/>
    <p:sldId id="307" r:id="rId24"/>
    <p:sldId id="30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76" r:id="rId45"/>
    <p:sldId id="310" r:id="rId46"/>
    <p:sldId id="277" r:id="rId47"/>
  </p:sldIdLst>
  <p:sldSz cx="9144000" cy="6858000" type="screen4x3"/>
  <p:notesSz cx="6858000" cy="9144000"/>
  <p:embeddedFontLst>
    <p:embeddedFont>
      <p:font typeface="Tahoma" panose="020B0604030504040204" pitchFamily="34" charset="0"/>
      <p:regular r:id="rId49"/>
      <p:bold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A1C1CA-9044-4F97-9A88-09B3296A2373}">
  <a:tblStyle styleId="{6FA1C1CA-9044-4F97-9A88-09B3296A23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500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1225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40005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40005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14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" y="0"/>
            <a:ext cx="9112250" cy="662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262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 Slaydı">
  <p:cSld name="Başlık Slaydı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"/>
          <p:cNvCxnSpPr/>
          <p:nvPr/>
        </p:nvCxnSpPr>
        <p:spPr>
          <a:xfrm>
            <a:off x="444500" y="6375400"/>
            <a:ext cx="525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" name="Google Shape;36;p5" descr="original_metal_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5543550"/>
            <a:ext cx="14478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228600" y="3962400"/>
            <a:ext cx="7696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000"/>
              <a:buFont typeface="Tahoma"/>
              <a:buNone/>
              <a:defRPr sz="4000" b="0" i="0" u="none" strike="noStrike" cap="none">
                <a:solidFill>
                  <a:srgbClr val="00009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457200" y="58674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828800" y="6477000"/>
            <a:ext cx="8382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15251" b="4840"/>
          <a:stretch/>
        </p:blipFill>
        <p:spPr>
          <a:xfrm>
            <a:off x="-119053" y="-198450"/>
            <a:ext cx="9431714" cy="551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3228" y="5146393"/>
            <a:ext cx="9143999" cy="111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700"/>
              <a:buFont typeface="Calibri"/>
              <a:buNone/>
            </a:pPr>
            <a:r>
              <a:rPr lang="en-US" sz="27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Introduction to Information and Communication Technologies</a:t>
            </a:r>
            <a:endParaRPr sz="27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977114" y="6191546"/>
            <a:ext cx="4166886" cy="159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What is ICT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22304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ICT can be defined as the set of </a:t>
            </a:r>
            <a:r>
              <a:rPr lang="en-US" sz="32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technological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tools and resources used to </a:t>
            </a:r>
            <a:r>
              <a:rPr lang="en-US" sz="32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communicate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disseminate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store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technologies include computers, internet, </a:t>
            </a:r>
            <a:b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broadcasting technologies and telephony.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5" descr="7-2-technology-picture-678x87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0103" y="2434285"/>
            <a:ext cx="3440388" cy="445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Components of ICT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6" descr="ICT_components_mobile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209" t="22799" r="4335" b="7328"/>
          <a:stretch/>
        </p:blipFill>
        <p:spPr>
          <a:xfrm>
            <a:off x="1613840" y="1417638"/>
            <a:ext cx="6574195" cy="460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Communication Devices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57200" y="4008026"/>
            <a:ext cx="4038600" cy="230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phones 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Gaming consoles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2"/>
          </p:nvPr>
        </p:nvSpPr>
        <p:spPr>
          <a:xfrm>
            <a:off x="4648200" y="4008026"/>
            <a:ext cx="4038600" cy="246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entertainment Systems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Players  and so on…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7" descr="ICTbanner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8"/>
            <a:ext cx="91154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 descr="computer-evolution-design_1172-77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2502" b="22501"/>
          <a:stretch/>
        </p:blipFill>
        <p:spPr>
          <a:xfrm>
            <a:off x="119054" y="2158507"/>
            <a:ext cx="5221223" cy="287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Device Evolution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8" descr="telephone-evolution-design_1172-78.jpg"/>
          <p:cNvPicPr preferRelativeResize="0"/>
          <p:nvPr/>
        </p:nvPicPr>
        <p:blipFill rotWithShape="1">
          <a:blip r:embed="rId4">
            <a:alphaModFix/>
          </a:blip>
          <a:srcRect t="14136" b="14300"/>
          <a:stretch/>
        </p:blipFill>
        <p:spPr>
          <a:xfrm>
            <a:off x="5008436" y="2158507"/>
            <a:ext cx="4012528" cy="287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382CCE96-57B1-4197-BE58-07F491E529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9453" y="1828800"/>
            <a:ext cx="6375797" cy="4000500"/>
          </a:xfrm>
        </p:spPr>
        <p:txBody>
          <a:bodyPr/>
          <a:lstStyle/>
          <a:p>
            <a:pPr eaLnBrk="1" hangingPunct="1"/>
            <a:r>
              <a:rPr lang="en-US" altLang="en-US" dirty="0"/>
              <a:t>Developments in ICT have brought about the merger of </a:t>
            </a:r>
          </a:p>
          <a:p>
            <a:pPr lvl="1" eaLnBrk="1" hangingPunct="1"/>
            <a:r>
              <a:rPr lang="en-US" altLang="en-US" dirty="0">
                <a:solidFill>
                  <a:srgbClr val="00B0F0"/>
                </a:solidFill>
              </a:rPr>
              <a:t>the computing, </a:t>
            </a:r>
          </a:p>
          <a:p>
            <a:pPr lvl="1" eaLnBrk="1" hangingPunct="1"/>
            <a:r>
              <a:rPr lang="en-US" altLang="en-US" dirty="0">
                <a:solidFill>
                  <a:srgbClr val="00B0F0"/>
                </a:solidFill>
              </a:rPr>
              <a:t>information, </a:t>
            </a:r>
          </a:p>
          <a:p>
            <a:pPr lvl="1" eaLnBrk="1" hangingPunct="1"/>
            <a:r>
              <a:rPr lang="en-US" altLang="en-US" dirty="0">
                <a:solidFill>
                  <a:srgbClr val="00B0F0"/>
                </a:solidFill>
              </a:rPr>
              <a:t>communications, </a:t>
            </a:r>
          </a:p>
          <a:p>
            <a:pPr lvl="1" eaLnBrk="1" hangingPunct="1"/>
            <a:r>
              <a:rPr lang="en-US" altLang="en-US" dirty="0">
                <a:solidFill>
                  <a:srgbClr val="00B0F0"/>
                </a:solidFill>
              </a:rPr>
              <a:t>entertainment, </a:t>
            </a:r>
          </a:p>
          <a:p>
            <a:pPr lvl="1" eaLnBrk="1" hangingPunct="1"/>
            <a:r>
              <a:rPr lang="en-US" altLang="en-US" dirty="0">
                <a:solidFill>
                  <a:srgbClr val="00B0F0"/>
                </a:solidFill>
              </a:rPr>
              <a:t>mass media industries</a:t>
            </a:r>
            <a:r>
              <a:rPr lang="en-US" altLang="en-US" dirty="0"/>
              <a:t> </a:t>
            </a:r>
          </a:p>
          <a:p>
            <a:pPr lvl="1" eaLnBrk="1" hangingPunct="1">
              <a:buFontTx/>
              <a:buNone/>
            </a:pPr>
            <a:r>
              <a:rPr lang="en-US" altLang="en-US" sz="2100" dirty="0"/>
              <a:t>thereby providing a means of exchanging information in the digital format used by computers.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97EA5D7A-8970-4A42-A95D-1CB2E45A49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Impact of ICT on society</a:t>
            </a:r>
          </a:p>
        </p:txBody>
      </p:sp>
    </p:spTree>
    <p:extLst>
      <p:ext uri="{BB962C8B-B14F-4D97-AF65-F5344CB8AC3E}">
        <p14:creationId xmlns:p14="http://schemas.microsoft.com/office/powerpoint/2010/main" val="23354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3402A25-52FE-42B1-ACAB-9F8E55578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Transition </a:t>
            </a:r>
          </a:p>
        </p:txBody>
      </p:sp>
      <p:grpSp>
        <p:nvGrpSpPr>
          <p:cNvPr id="29699" name="Group 12">
            <a:extLst>
              <a:ext uri="{FF2B5EF4-FFF2-40B4-BE49-F238E27FC236}">
                <a16:creationId xmlns:a16="http://schemas.microsoft.com/office/drawing/2014/main" id="{17FD7458-1CB0-4F78-9875-6474745116FA}"/>
              </a:ext>
            </a:extLst>
          </p:cNvPr>
          <p:cNvGrpSpPr>
            <a:grpSpLocks/>
          </p:cNvGrpSpPr>
          <p:nvPr/>
        </p:nvGrpSpPr>
        <p:grpSpPr bwMode="auto">
          <a:xfrm>
            <a:off x="1528762" y="1844278"/>
            <a:ext cx="6215063" cy="3756422"/>
            <a:chOff x="336" y="0"/>
            <a:chExt cx="5424" cy="3984"/>
          </a:xfrm>
        </p:grpSpPr>
        <p:sp>
          <p:nvSpPr>
            <p:cNvPr id="29700" name="Rectangle 4">
              <a:extLst>
                <a:ext uri="{FF2B5EF4-FFF2-40B4-BE49-F238E27FC236}">
                  <a16:creationId xmlns:a16="http://schemas.microsoft.com/office/drawing/2014/main" id="{41B85C2A-4D03-40EB-A601-20B30BE01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360"/>
              <a:ext cx="52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marL="342900" indent="-3429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indent="0">
                <a:spcBef>
                  <a:spcPct val="20000"/>
                </a:spcBef>
                <a:buClr>
                  <a:schemeClr val="tx2"/>
                </a:buClr>
                <a:buSzPct val="70000"/>
              </a:pPr>
              <a:r>
                <a:rPr kumimoji="1" lang="en-US" altLang="en-US" sz="1800" b="1" dirty="0">
                  <a:latin typeface="Arial" panose="020B0604020202020204" pitchFamily="34" charset="0"/>
                </a:rPr>
                <a:t>ICT has made the transfer of digital information from remote sites possible</a:t>
              </a:r>
            </a:p>
          </p:txBody>
        </p:sp>
        <p:pic>
          <p:nvPicPr>
            <p:cNvPr id="29701" name="Picture 5">
              <a:extLst>
                <a:ext uri="{FF2B5EF4-FFF2-40B4-BE49-F238E27FC236}">
                  <a16:creationId xmlns:a16="http://schemas.microsoft.com/office/drawing/2014/main" id="{C3C9BBF6-2B7F-4FE3-8EDA-BF25D1716E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04"/>
              <a:ext cx="1380" cy="2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281A4750-5026-43B9-B59B-CFB616CD7A8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440"/>
              <a:ext cx="1881" cy="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AutoShape 7">
              <a:extLst>
                <a:ext uri="{FF2B5EF4-FFF2-40B4-BE49-F238E27FC236}">
                  <a16:creationId xmlns:a16="http://schemas.microsoft.com/office/drawing/2014/main" id="{494B0BEF-8034-47EF-8433-5C87C7AEE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016"/>
              <a:ext cx="1008" cy="720"/>
            </a:xfrm>
            <a:prstGeom prst="rightArrow">
              <a:avLst>
                <a:gd name="adj1" fmla="val 50000"/>
                <a:gd name="adj2" fmla="val 70006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/>
            </a:p>
          </p:txBody>
        </p:sp>
        <p:sp>
          <p:nvSpPr>
            <p:cNvPr id="29704" name="Rectangle 8">
              <a:extLst>
                <a:ext uri="{FF2B5EF4-FFF2-40B4-BE49-F238E27FC236}">
                  <a16:creationId xmlns:a16="http://schemas.microsoft.com/office/drawing/2014/main" id="{8CEF76E3-0919-4353-8AF0-7F88190A5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0"/>
              <a:ext cx="3168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400">
                  <a:solidFill>
                    <a:schemeClr val="tx2"/>
                  </a:solidFill>
                  <a:latin typeface="Arial" panose="020B0604020202020204" pitchFamily="34" charset="0"/>
                </a:rPr>
                <a:t>Shift from Print to Digital</a:t>
              </a:r>
              <a:endParaRPr lang="en-US" altLang="en-US" sz="2400" b="1">
                <a:solidFill>
                  <a:schemeClr val="tx2"/>
                </a:solidFill>
              </a:endParaRPr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6B9BC236-8635-4850-9CED-1E14A2CFF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0"/>
              <a:ext cx="1632" cy="8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b="1">
                  <a:latin typeface="Arial" panose="020B0604020202020204" pitchFamily="34" charset="0"/>
                </a:rPr>
                <a:t>Internet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  <p:cxnSp>
          <p:nvCxnSpPr>
            <p:cNvPr id="29706" name="AutoShape 10">
              <a:extLst>
                <a:ext uri="{FF2B5EF4-FFF2-40B4-BE49-F238E27FC236}">
                  <a16:creationId xmlns:a16="http://schemas.microsoft.com/office/drawing/2014/main" id="{6D214DFC-3C24-430C-B9DD-ECF51315E5DC}"/>
                </a:ext>
              </a:extLst>
            </p:cNvPr>
            <p:cNvCxnSpPr>
              <a:cxnSpLocks noChangeShapeType="1"/>
              <a:stCxn id="29705" idx="2"/>
            </p:cNvCxnSpPr>
            <p:nvPr/>
          </p:nvCxnSpPr>
          <p:spPr bwMode="auto">
            <a:xfrm rot="16200000" flipH="1">
              <a:off x="4695" y="1065"/>
              <a:ext cx="624" cy="12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7" name="AutoShape 11">
              <a:extLst>
                <a:ext uri="{FF2B5EF4-FFF2-40B4-BE49-F238E27FC236}">
                  <a16:creationId xmlns:a16="http://schemas.microsoft.com/office/drawing/2014/main" id="{47D7F420-C918-440D-A3D7-60D43E2A60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4" y="480"/>
              <a:ext cx="2784" cy="1296"/>
            </a:xfrm>
            <a:prstGeom prst="bentConnector3">
              <a:avLst>
                <a:gd name="adj1" fmla="val 62963"/>
              </a:avLst>
            </a:prstGeom>
            <a:noFill/>
            <a:ln w="5715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8615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Advanced electronic device</a:t>
            </a:r>
          </a:p>
          <a:p>
            <a:r>
              <a:rPr lang="en-US" dirty="0" smtClean="0"/>
              <a:t>Takes raw data as input</a:t>
            </a:r>
          </a:p>
          <a:p>
            <a:r>
              <a:rPr lang="en-US" dirty="0" smtClean="0"/>
              <a:t>Process it under control of set of instructions</a:t>
            </a:r>
          </a:p>
          <a:p>
            <a:r>
              <a:rPr lang="en-US" dirty="0" smtClean="0"/>
              <a:t>Produces results</a:t>
            </a:r>
          </a:p>
          <a:p>
            <a:r>
              <a:rPr lang="en-US" dirty="0" smtClean="0"/>
              <a:t>Saves it for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>
            <a:extLst>
              <a:ext uri="{FF2B5EF4-FFF2-40B4-BE49-F238E27FC236}">
                <a16:creationId xmlns:a16="http://schemas.microsoft.com/office/drawing/2014/main" id="{948CFDBE-C33B-41BB-876E-971C9B514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600" y="1714500"/>
            <a:ext cx="6172200" cy="1885950"/>
          </a:xfrm>
        </p:spPr>
        <p:txBody>
          <a:bodyPr/>
          <a:lstStyle/>
          <a:p>
            <a:pPr algn="just" eaLnBrk="1" hangingPunct="1"/>
            <a:r>
              <a:rPr lang="en-US" altLang="en-US" b="1"/>
              <a:t>Computers</a:t>
            </a:r>
          </a:p>
          <a:p>
            <a:pPr lvl="1" algn="just" eaLnBrk="1" hangingPunct="1"/>
            <a:r>
              <a:rPr lang="en-US" altLang="en-US"/>
              <a:t>A computer is an electronic machine that has the capability to perform certain types of processing/computation on the supplied data. It can also store the data as well as generated results. 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B725764B-6D41-4771-ADAA-8F535BDD7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0197DE6-5ADF-4D57-8D73-D4FDAC98269C}"/>
              </a:ext>
            </a:extLst>
          </p:cNvPr>
          <p:cNvGrpSpPr>
            <a:grpSpLocks/>
          </p:cNvGrpSpPr>
          <p:nvPr/>
        </p:nvGrpSpPr>
        <p:grpSpPr bwMode="auto">
          <a:xfrm>
            <a:off x="1403748" y="3699272"/>
            <a:ext cx="6375797" cy="1870472"/>
            <a:chOff x="336" y="2544"/>
            <a:chExt cx="5355" cy="1571"/>
          </a:xfrm>
        </p:grpSpPr>
        <p:sp>
          <p:nvSpPr>
            <p:cNvPr id="32773" name="Line 5">
              <a:extLst>
                <a:ext uri="{FF2B5EF4-FFF2-40B4-BE49-F238E27FC236}">
                  <a16:creationId xmlns:a16="http://schemas.microsoft.com/office/drawing/2014/main" id="{30ECEE2C-A75E-4687-8B18-E8198C7BC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107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2774" name="AutoShape 6">
              <a:extLst>
                <a:ext uri="{FF2B5EF4-FFF2-40B4-BE49-F238E27FC236}">
                  <a16:creationId xmlns:a16="http://schemas.microsoft.com/office/drawing/2014/main" id="{CBC30BFE-9996-49F8-85E9-467E4FAD0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31"/>
              <a:ext cx="816" cy="384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350" b="1">
                  <a:solidFill>
                    <a:schemeClr val="tx2"/>
                  </a:solidFill>
                </a:rPr>
                <a:t>Storage</a:t>
              </a:r>
            </a:p>
          </p:txBody>
        </p:sp>
        <p:sp>
          <p:nvSpPr>
            <p:cNvPr id="32775" name="AutoShape 7">
              <a:extLst>
                <a:ext uri="{FF2B5EF4-FFF2-40B4-BE49-F238E27FC236}">
                  <a16:creationId xmlns:a16="http://schemas.microsoft.com/office/drawing/2014/main" id="{AEEF1ECF-4317-4135-8013-2EB577A01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44"/>
              <a:ext cx="1968" cy="1104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350" b="1">
                  <a:solidFill>
                    <a:schemeClr val="tx2"/>
                  </a:solidFill>
                </a:rPr>
                <a:t>Processing/</a:t>
              </a:r>
            </a:p>
            <a:p>
              <a:pPr algn="ctr"/>
              <a:r>
                <a:rPr lang="en-US" altLang="en-US" sz="1350" b="1">
                  <a:solidFill>
                    <a:schemeClr val="tx2"/>
                  </a:solidFill>
                </a:rPr>
                <a:t>Computation</a:t>
              </a:r>
            </a:p>
          </p:txBody>
        </p:sp>
        <p:sp>
          <p:nvSpPr>
            <p:cNvPr id="32776" name="Text Box 8">
              <a:extLst>
                <a:ext uri="{FF2B5EF4-FFF2-40B4-BE49-F238E27FC236}">
                  <a16:creationId xmlns:a16="http://schemas.microsoft.com/office/drawing/2014/main" id="{7A518A8D-275F-4743-8DB7-27E7F0BB5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867"/>
              <a:ext cx="157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350">
                  <a:solidFill>
                    <a:schemeClr val="tx2"/>
                  </a:solidFill>
                  <a:latin typeface="Verdana" panose="020B0604030504040204" pitchFamily="34" charset="0"/>
                </a:rPr>
                <a:t>Data &amp; Instructions</a:t>
              </a:r>
            </a:p>
          </p:txBody>
        </p:sp>
        <p:sp>
          <p:nvSpPr>
            <p:cNvPr id="32777" name="Line 9">
              <a:extLst>
                <a:ext uri="{FF2B5EF4-FFF2-40B4-BE49-F238E27FC236}">
                  <a16:creationId xmlns:a16="http://schemas.microsoft.com/office/drawing/2014/main" id="{A08CF5D0-9D61-4152-A303-8D526A072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07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2778" name="Text Box 10">
              <a:extLst>
                <a:ext uri="{FF2B5EF4-FFF2-40B4-BE49-F238E27FC236}">
                  <a16:creationId xmlns:a16="http://schemas.microsoft.com/office/drawing/2014/main" id="{497F6E1C-BCBA-484D-947B-9F54ACC42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867"/>
              <a:ext cx="16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350">
                  <a:solidFill>
                    <a:schemeClr val="tx2"/>
                  </a:solidFill>
                  <a:latin typeface="Verdana" panose="020B0604030504040204" pitchFamily="34" charset="0"/>
                </a:rPr>
                <a:t>Information/Results</a:t>
              </a:r>
            </a:p>
          </p:txBody>
        </p:sp>
        <p:cxnSp>
          <p:nvCxnSpPr>
            <p:cNvPr id="32779" name="AutoShape 11">
              <a:extLst>
                <a:ext uri="{FF2B5EF4-FFF2-40B4-BE49-F238E27FC236}">
                  <a16:creationId xmlns:a16="http://schemas.microsoft.com/office/drawing/2014/main" id="{42552ED7-8A7B-49F2-BB1A-079011C52EE4}"/>
                </a:ext>
              </a:extLst>
            </p:cNvPr>
            <p:cNvCxnSpPr>
              <a:cxnSpLocks noChangeShapeType="1"/>
              <a:stCxn id="32775" idx="2"/>
              <a:endCxn id="32774" idx="2"/>
            </p:cNvCxnSpPr>
            <p:nvPr/>
          </p:nvCxnSpPr>
          <p:spPr bwMode="auto">
            <a:xfrm rot="16200000" flipH="1">
              <a:off x="3210" y="3438"/>
              <a:ext cx="275" cy="69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640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1. Takes data as input</a:t>
            </a:r>
          </a:p>
          <a:p>
            <a:r>
              <a:rPr lang="en-US" sz="2800" dirty="0" smtClean="0"/>
              <a:t>2. Stores data/instructions in its memory and uses them as required</a:t>
            </a:r>
          </a:p>
          <a:p>
            <a:r>
              <a:rPr lang="en-US" sz="2800" dirty="0" smtClean="0"/>
              <a:t>3. Process data and converts it into information</a:t>
            </a:r>
          </a:p>
          <a:p>
            <a:r>
              <a:rPr lang="en-US" sz="2800" dirty="0" smtClean="0"/>
              <a:t>4. Generates the output</a:t>
            </a:r>
          </a:p>
          <a:p>
            <a:r>
              <a:rPr lang="en-US" sz="2800" dirty="0" smtClean="0"/>
              <a:t>5. Controls all of the above steps</a:t>
            </a:r>
          </a:p>
          <a:p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62" y="4589515"/>
            <a:ext cx="5639937" cy="210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55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7A62BB5-4AC2-40FB-AEFA-98F72A81C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</a:t>
            </a: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BF35D12B-8061-4DF1-8836-840BC157164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371600" y="1803797"/>
            <a:ext cx="6405563" cy="2522934"/>
          </a:xfrm>
          <a:noFill/>
        </p:spPr>
        <p:txBody>
          <a:bodyPr/>
          <a:lstStyle/>
          <a:p>
            <a:pPr eaLnBrk="1" hangingPunct="1"/>
            <a:r>
              <a:rPr lang="en-US" altLang="en-US" b="1"/>
              <a:t>Computers</a:t>
            </a:r>
          </a:p>
          <a:p>
            <a:pPr lvl="1" eaLnBrk="1" hangingPunct="1"/>
            <a:r>
              <a:rPr lang="en-US" altLang="en-US" b="1"/>
              <a:t>Device that accepts input, process and stores data, and gives output</a:t>
            </a:r>
          </a:p>
          <a:p>
            <a:pPr lvl="1" eaLnBrk="1" hangingPunct="1"/>
            <a:r>
              <a:rPr lang="en-US" altLang="en-US" b="1"/>
              <a:t>Device that can execute specific set of instructions in a well-defined manner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1026" name="Object 8">
            <a:extLst>
              <a:ext uri="{FF2B5EF4-FFF2-40B4-BE49-F238E27FC236}">
                <a16:creationId xmlns:a16="http://schemas.microsoft.com/office/drawing/2014/main" id="{C332D641-7AD0-4811-8808-96FB610D8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477744"/>
              </p:ext>
            </p:extLst>
          </p:nvPr>
        </p:nvGraphicFramePr>
        <p:xfrm>
          <a:off x="3868452" y="4730136"/>
          <a:ext cx="3114240" cy="1753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hoto Editor Photo" r:id="rId3" imgW="2095793" imgH="1181265" progId="MSPhotoEd.3">
                  <p:embed/>
                </p:oleObj>
              </mc:Choice>
              <mc:Fallback>
                <p:oleObj name="Photo Editor Photo" r:id="rId3" imgW="2095793" imgH="1181265" progId="MSPhotoEd.3">
                  <p:embed/>
                  <p:pic>
                    <p:nvPicPr>
                      <p:cNvPr id="1026" name="Object 8">
                        <a:extLst>
                          <a:ext uri="{FF2B5EF4-FFF2-40B4-BE49-F238E27FC236}">
                            <a16:creationId xmlns:a16="http://schemas.microsoft.com/office/drawing/2014/main" id="{C332D641-7AD0-4811-8808-96FB610D84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452" y="4730136"/>
                        <a:ext cx="3114240" cy="1753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20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ICT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5" descr="ICT-horizont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691" y="5324685"/>
            <a:ext cx="4365308" cy="15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57200" y="116601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entity or form that provides the answer to a Question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 of transferring information from one place to another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8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techniques, methods and processes used to produce goods or services or accomplish objectives.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EB8A547D-3A8F-4A7F-980E-914464C5B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Basics….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C0DA6365-349D-4761-A309-1A3377A5A784}"/>
              </a:ext>
            </a:extLst>
          </p:cNvPr>
          <p:cNvGrpSpPr>
            <a:grpSpLocks/>
          </p:cNvGrpSpPr>
          <p:nvPr/>
        </p:nvGrpSpPr>
        <p:grpSpPr bwMode="auto">
          <a:xfrm>
            <a:off x="1373983" y="1703785"/>
            <a:ext cx="6226968" cy="3530204"/>
            <a:chOff x="194" y="711"/>
            <a:chExt cx="5230" cy="2965"/>
          </a:xfrm>
        </p:grpSpPr>
        <p:sp>
          <p:nvSpPr>
            <p:cNvPr id="33796" name="Text Box 4">
              <a:extLst>
                <a:ext uri="{FF2B5EF4-FFF2-40B4-BE49-F238E27FC236}">
                  <a16:creationId xmlns:a16="http://schemas.microsoft.com/office/drawing/2014/main" id="{A7DA5EA3-F0E5-4172-A593-2BF867A0E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3" y="711"/>
              <a:ext cx="93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Computer</a:t>
              </a:r>
            </a:p>
          </p:txBody>
        </p:sp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B25982F7-18E6-45F8-8687-6F117D249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" y="1933"/>
              <a:ext cx="92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Hardware</a:t>
              </a: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D55A3C0E-2CA9-4D96-82D6-57CBBAD59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" y="1936"/>
              <a:ext cx="8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Software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7D985A23-2567-4895-B991-332A3BB3D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3133"/>
              <a:ext cx="107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Application</a:t>
              </a:r>
            </a:p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Software</a:t>
              </a:r>
            </a:p>
          </p:txBody>
        </p:sp>
        <p:sp>
          <p:nvSpPr>
            <p:cNvPr id="33800" name="Text Box 8">
              <a:extLst>
                <a:ext uri="{FF2B5EF4-FFF2-40B4-BE49-F238E27FC236}">
                  <a16:creationId xmlns:a16="http://schemas.microsoft.com/office/drawing/2014/main" id="{C8590579-E8C7-4E03-8D8F-E3F481FC8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3133"/>
              <a:ext cx="85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System</a:t>
              </a:r>
            </a:p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Software</a:t>
              </a:r>
            </a:p>
          </p:txBody>
        </p:sp>
        <p:sp>
          <p:nvSpPr>
            <p:cNvPr id="33801" name="Text Box 9">
              <a:extLst>
                <a:ext uri="{FF2B5EF4-FFF2-40B4-BE49-F238E27FC236}">
                  <a16:creationId xmlns:a16="http://schemas.microsoft.com/office/drawing/2014/main" id="{2DE04F2B-43BF-4821-910F-569EEA078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" y="3200"/>
              <a:ext cx="53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CPU</a:t>
              </a:r>
            </a:p>
          </p:txBody>
        </p:sp>
        <p:sp>
          <p:nvSpPr>
            <p:cNvPr id="33802" name="Text Box 10">
              <a:extLst>
                <a:ext uri="{FF2B5EF4-FFF2-40B4-BE49-F238E27FC236}">
                  <a16:creationId xmlns:a16="http://schemas.microsoft.com/office/drawing/2014/main" id="{38DC2497-F8A0-4729-A700-C459D07AF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" y="3200"/>
              <a:ext cx="82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Memory</a:t>
              </a:r>
            </a:p>
          </p:txBody>
        </p:sp>
        <p:sp>
          <p:nvSpPr>
            <p:cNvPr id="33803" name="Text Box 11">
              <a:extLst>
                <a:ext uri="{FF2B5EF4-FFF2-40B4-BE49-F238E27FC236}">
                  <a16:creationId xmlns:a16="http://schemas.microsoft.com/office/drawing/2014/main" id="{08E02AB0-B377-4CF8-ACB2-CA3857D0E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7" y="3200"/>
              <a:ext cx="41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I/O</a:t>
              </a:r>
            </a:p>
          </p:txBody>
        </p:sp>
        <p:sp>
          <p:nvSpPr>
            <p:cNvPr id="33804" name="Text Box 12">
              <a:extLst>
                <a:ext uri="{FF2B5EF4-FFF2-40B4-BE49-F238E27FC236}">
                  <a16:creationId xmlns:a16="http://schemas.microsoft.com/office/drawing/2014/main" id="{342C924B-1D63-4C07-AE73-5D48BCD02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6" y="3200"/>
              <a:ext cx="46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Etc.</a:t>
              </a:r>
            </a:p>
          </p:txBody>
        </p:sp>
        <p:cxnSp>
          <p:nvCxnSpPr>
            <p:cNvPr id="33805" name="AutoShape 13">
              <a:extLst>
                <a:ext uri="{FF2B5EF4-FFF2-40B4-BE49-F238E27FC236}">
                  <a16:creationId xmlns:a16="http://schemas.microsoft.com/office/drawing/2014/main" id="{79EE7CD1-3BAC-4FFC-B6BB-EE7B54121D11}"/>
                </a:ext>
              </a:extLst>
            </p:cNvPr>
            <p:cNvCxnSpPr>
              <a:cxnSpLocks noChangeShapeType="1"/>
              <a:stCxn id="33796" idx="2"/>
              <a:endCxn id="33797" idx="0"/>
            </p:cNvCxnSpPr>
            <p:nvPr/>
          </p:nvCxnSpPr>
          <p:spPr bwMode="auto">
            <a:xfrm rot="5400000">
              <a:off x="1556" y="740"/>
              <a:ext cx="934" cy="1451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06" name="AutoShape 14">
              <a:extLst>
                <a:ext uri="{FF2B5EF4-FFF2-40B4-BE49-F238E27FC236}">
                  <a16:creationId xmlns:a16="http://schemas.microsoft.com/office/drawing/2014/main" id="{42D0CF5C-F4D9-4D11-9AD7-FD187041FD16}"/>
                </a:ext>
              </a:extLst>
            </p:cNvPr>
            <p:cNvCxnSpPr>
              <a:cxnSpLocks noChangeShapeType="1"/>
              <a:stCxn id="33796" idx="2"/>
              <a:endCxn id="33798" idx="0"/>
            </p:cNvCxnSpPr>
            <p:nvPr/>
          </p:nvCxnSpPr>
          <p:spPr bwMode="auto">
            <a:xfrm rot="16200000" flipH="1">
              <a:off x="3020" y="727"/>
              <a:ext cx="937" cy="1482"/>
            </a:xfrm>
            <a:prstGeom prst="bentConnector3">
              <a:avLst>
                <a:gd name="adj1" fmla="val 49944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07" name="AutoShape 15">
              <a:extLst>
                <a:ext uri="{FF2B5EF4-FFF2-40B4-BE49-F238E27FC236}">
                  <a16:creationId xmlns:a16="http://schemas.microsoft.com/office/drawing/2014/main" id="{72873E79-A255-408A-9CE9-202051E5B0A5}"/>
                </a:ext>
              </a:extLst>
            </p:cNvPr>
            <p:cNvCxnSpPr>
              <a:cxnSpLocks noChangeShapeType="1"/>
              <a:stCxn id="33797" idx="2"/>
              <a:endCxn id="33801" idx="0"/>
            </p:cNvCxnSpPr>
            <p:nvPr/>
          </p:nvCxnSpPr>
          <p:spPr bwMode="auto">
            <a:xfrm rot="5400000">
              <a:off x="389" y="2292"/>
              <a:ext cx="979" cy="837"/>
            </a:xfrm>
            <a:prstGeom prst="bentConnector3">
              <a:avLst>
                <a:gd name="adj1" fmla="val 49949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08" name="AutoShape 16">
              <a:extLst>
                <a:ext uri="{FF2B5EF4-FFF2-40B4-BE49-F238E27FC236}">
                  <a16:creationId xmlns:a16="http://schemas.microsoft.com/office/drawing/2014/main" id="{A63F1FFA-D9CB-4693-8D04-0B63E195C787}"/>
                </a:ext>
              </a:extLst>
            </p:cNvPr>
            <p:cNvCxnSpPr>
              <a:cxnSpLocks noChangeShapeType="1"/>
              <a:stCxn id="33797" idx="2"/>
              <a:endCxn id="33802" idx="0"/>
            </p:cNvCxnSpPr>
            <p:nvPr/>
          </p:nvCxnSpPr>
          <p:spPr bwMode="auto">
            <a:xfrm rot="5400000">
              <a:off x="807" y="2710"/>
              <a:ext cx="979" cy="1"/>
            </a:xfrm>
            <a:prstGeom prst="bentConnector3">
              <a:avLst>
                <a:gd name="adj1" fmla="val 49949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09" name="AutoShape 17">
              <a:extLst>
                <a:ext uri="{FF2B5EF4-FFF2-40B4-BE49-F238E27FC236}">
                  <a16:creationId xmlns:a16="http://schemas.microsoft.com/office/drawing/2014/main" id="{606C5C2C-083B-4C4D-9DF8-D5975061439A}"/>
                </a:ext>
              </a:extLst>
            </p:cNvPr>
            <p:cNvCxnSpPr>
              <a:cxnSpLocks noChangeShapeType="1"/>
              <a:stCxn id="33797" idx="2"/>
              <a:endCxn id="33803" idx="0"/>
            </p:cNvCxnSpPr>
            <p:nvPr/>
          </p:nvCxnSpPr>
          <p:spPr bwMode="auto">
            <a:xfrm rot="16200000" flipH="1">
              <a:off x="1151" y="2367"/>
              <a:ext cx="979" cy="688"/>
            </a:xfrm>
            <a:prstGeom prst="bentConnector3">
              <a:avLst>
                <a:gd name="adj1" fmla="val 49949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10" name="AutoShape 18">
              <a:extLst>
                <a:ext uri="{FF2B5EF4-FFF2-40B4-BE49-F238E27FC236}">
                  <a16:creationId xmlns:a16="http://schemas.microsoft.com/office/drawing/2014/main" id="{503825EF-2B64-4F79-AB4C-21E5A9422E42}"/>
                </a:ext>
              </a:extLst>
            </p:cNvPr>
            <p:cNvCxnSpPr>
              <a:cxnSpLocks noChangeShapeType="1"/>
              <a:stCxn id="33797" idx="2"/>
              <a:endCxn id="33804" idx="0"/>
            </p:cNvCxnSpPr>
            <p:nvPr/>
          </p:nvCxnSpPr>
          <p:spPr bwMode="auto">
            <a:xfrm rot="16200000" flipH="1">
              <a:off x="1427" y="2091"/>
              <a:ext cx="979" cy="1240"/>
            </a:xfrm>
            <a:prstGeom prst="bentConnector3">
              <a:avLst>
                <a:gd name="adj1" fmla="val 49949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11" name="AutoShape 19">
              <a:extLst>
                <a:ext uri="{FF2B5EF4-FFF2-40B4-BE49-F238E27FC236}">
                  <a16:creationId xmlns:a16="http://schemas.microsoft.com/office/drawing/2014/main" id="{5D4230C1-0D99-4570-9D01-D732ABB909C3}"/>
                </a:ext>
              </a:extLst>
            </p:cNvPr>
            <p:cNvCxnSpPr>
              <a:cxnSpLocks noChangeShapeType="1"/>
              <a:stCxn id="33798" idx="2"/>
              <a:endCxn id="33799" idx="0"/>
            </p:cNvCxnSpPr>
            <p:nvPr/>
          </p:nvCxnSpPr>
          <p:spPr bwMode="auto">
            <a:xfrm rot="5400000">
              <a:off x="3424" y="2327"/>
              <a:ext cx="909" cy="704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12" name="AutoShape 20">
              <a:extLst>
                <a:ext uri="{FF2B5EF4-FFF2-40B4-BE49-F238E27FC236}">
                  <a16:creationId xmlns:a16="http://schemas.microsoft.com/office/drawing/2014/main" id="{E12F95BC-4F11-4D82-B05B-F9D694CE7F3E}"/>
                </a:ext>
              </a:extLst>
            </p:cNvPr>
            <p:cNvCxnSpPr>
              <a:cxnSpLocks noChangeShapeType="1"/>
              <a:stCxn id="33798" idx="2"/>
              <a:endCxn id="33800" idx="0"/>
            </p:cNvCxnSpPr>
            <p:nvPr/>
          </p:nvCxnSpPr>
          <p:spPr bwMode="auto">
            <a:xfrm rot="16200000" flipH="1">
              <a:off x="4160" y="2294"/>
              <a:ext cx="909" cy="768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077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FA5C450-1D4A-405B-BF22-45F0D1B7F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8801"/>
            <a:ext cx="6115050" cy="3694510"/>
          </a:xfrm>
        </p:spPr>
        <p:txBody>
          <a:bodyPr/>
          <a:lstStyle/>
          <a:p>
            <a:pPr eaLnBrk="1" hangingPunct="1"/>
            <a:r>
              <a:rPr lang="en-US" altLang="en-US" b="1"/>
              <a:t>Computer Hardware</a:t>
            </a:r>
            <a:endParaRPr lang="en-US" altLang="en-US"/>
          </a:p>
          <a:p>
            <a:pPr lvl="2" eaLnBrk="1" hangingPunct="1"/>
            <a:r>
              <a:rPr lang="en-US" altLang="en-US" sz="1800"/>
              <a:t>Electric, electronic, and mechanical devices</a:t>
            </a:r>
          </a:p>
          <a:p>
            <a:pPr eaLnBrk="1" hangingPunct="1"/>
            <a:endParaRPr lang="en-US" altLang="en-US" b="1"/>
          </a:p>
          <a:p>
            <a:pPr eaLnBrk="1" hangingPunct="1"/>
            <a:r>
              <a:rPr lang="en-US" altLang="en-US" b="1"/>
              <a:t>Computer Software</a:t>
            </a:r>
            <a:endParaRPr lang="en-US" altLang="en-US"/>
          </a:p>
          <a:p>
            <a:pPr lvl="2" eaLnBrk="1" hangingPunct="1"/>
            <a:r>
              <a:rPr lang="en-US" altLang="en-US" sz="1800"/>
              <a:t>Programs and data in electronic form on a storage medium</a:t>
            </a:r>
          </a:p>
          <a:p>
            <a:pPr lvl="2" eaLnBrk="1" hangingPunct="1"/>
            <a:r>
              <a:rPr lang="en-US" altLang="en-US" sz="1800"/>
              <a:t> Program- Sequence of Instructions</a:t>
            </a:r>
            <a:endParaRPr lang="en-US" altLang="en-US"/>
          </a:p>
          <a:p>
            <a:pPr lvl="2" eaLnBrk="1" hangingPunct="1"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FC55FCDB-FD97-4843-A220-5EEFB79B0E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124E8857-4C7E-41DA-908F-D9C8CE7AFBD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371600" y="3714750"/>
            <a:ext cx="64055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Monotype Sorts"/>
              <a:buChar char="n"/>
            </a:pPr>
            <a:endParaRPr kumimoji="1" lang="en-US" altLang="en-US" sz="2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3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CFFA7733-B648-4687-B170-324AC7A320A4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143001" y="1379936"/>
          <a:ext cx="6832997" cy="3926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10142857" imgH="5830114" progId="Paint.Picture">
                  <p:embed/>
                </p:oleObj>
              </mc:Choice>
              <mc:Fallback>
                <p:oleObj name="Bitmap Image" r:id="rId3" imgW="10142857" imgH="5830114" progId="Paint.Picture">
                  <p:embed/>
                  <p:pic>
                    <p:nvPicPr>
                      <p:cNvPr id="2050" name="Object 3">
                        <a:extLst>
                          <a:ext uri="{FF2B5EF4-FFF2-40B4-BE49-F238E27FC236}">
                            <a16:creationId xmlns:a16="http://schemas.microsoft.com/office/drawing/2014/main" id="{CFFA7733-B648-4687-B170-324AC7A32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1" y="1379936"/>
                        <a:ext cx="6832997" cy="3926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5">
            <a:extLst>
              <a:ext uri="{FF2B5EF4-FFF2-40B4-BE49-F238E27FC236}">
                <a16:creationId xmlns:a16="http://schemas.microsoft.com/office/drawing/2014/main" id="{6B6FD3A6-295B-4D73-9690-689ADEA51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857250"/>
            <a:ext cx="68341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1" lang="en-US" altLang="en-US" sz="3300" b="1" i="1">
                <a:solidFill>
                  <a:schemeClr val="accent2"/>
                </a:solidFill>
              </a:rPr>
              <a:t>Few Basics: Hardware</a:t>
            </a:r>
          </a:p>
        </p:txBody>
      </p:sp>
    </p:spTree>
    <p:extLst>
      <p:ext uri="{BB962C8B-B14F-4D97-AF65-F5344CB8AC3E}">
        <p14:creationId xmlns:p14="http://schemas.microsoft.com/office/powerpoint/2010/main" val="105654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7">
            <a:extLst>
              <a:ext uri="{FF2B5EF4-FFF2-40B4-BE49-F238E27FC236}">
                <a16:creationId xmlns:a16="http://schemas.microsoft.com/office/drawing/2014/main" id="{0FD87FA3-B357-463C-8ED0-759EC0760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0428" y="1737124"/>
            <a:ext cx="6224588" cy="3658790"/>
          </a:xfrm>
        </p:spPr>
        <p:txBody>
          <a:bodyPr/>
          <a:lstStyle/>
          <a:p>
            <a:pPr eaLnBrk="1" hangingPunct="1"/>
            <a:r>
              <a:rPr lang="en-US" altLang="en-US"/>
              <a:t>Input devices </a:t>
            </a:r>
          </a:p>
          <a:p>
            <a:pPr eaLnBrk="1" hangingPunct="1"/>
            <a:r>
              <a:rPr lang="en-US" altLang="en-US"/>
              <a:t>Processor &amp; Memory</a:t>
            </a:r>
          </a:p>
          <a:p>
            <a:pPr eaLnBrk="1" hangingPunct="1"/>
            <a:r>
              <a:rPr lang="en-US" altLang="en-US"/>
              <a:t>Storage devices</a:t>
            </a:r>
          </a:p>
          <a:p>
            <a:pPr eaLnBrk="1" hangingPunct="1"/>
            <a:r>
              <a:rPr lang="en-US" altLang="en-US"/>
              <a:t>Output devices</a:t>
            </a:r>
          </a:p>
        </p:txBody>
      </p:sp>
      <p:sp>
        <p:nvSpPr>
          <p:cNvPr id="84994" name="Rectangle 1026">
            <a:extLst>
              <a:ext uri="{FF2B5EF4-FFF2-40B4-BE49-F238E27FC236}">
                <a16:creationId xmlns:a16="http://schemas.microsoft.com/office/drawing/2014/main" id="{64443D37-BB6D-44DF-922C-82B3F5DEE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</a:t>
            </a:r>
          </a:p>
        </p:txBody>
      </p:sp>
    </p:spTree>
    <p:extLst>
      <p:ext uri="{BB962C8B-B14F-4D97-AF65-F5344CB8AC3E}">
        <p14:creationId xmlns:p14="http://schemas.microsoft.com/office/powerpoint/2010/main" val="73790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1">
            <a:extLst>
              <a:ext uri="{FF2B5EF4-FFF2-40B4-BE49-F238E27FC236}">
                <a16:creationId xmlns:a16="http://schemas.microsoft.com/office/drawing/2014/main" id="{96E86A5D-5C1D-4481-AA2D-2A18D7EFB1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0670" y="1816894"/>
            <a:ext cx="2975912" cy="3988161"/>
          </a:xfrm>
        </p:spPr>
        <p:txBody>
          <a:bodyPr/>
          <a:lstStyle/>
          <a:p>
            <a:pPr eaLnBrk="1" hangingPunct="1"/>
            <a:r>
              <a:rPr lang="en-US" altLang="en-US" dirty="0"/>
              <a:t>Mouse</a:t>
            </a:r>
          </a:p>
          <a:p>
            <a:pPr eaLnBrk="1" hangingPunct="1"/>
            <a:r>
              <a:rPr lang="en-US" altLang="en-US" dirty="0" smtClean="0"/>
              <a:t>Keyboard</a:t>
            </a:r>
            <a:endParaRPr lang="en-US" altLang="en-US" dirty="0"/>
          </a:p>
          <a:p>
            <a:pPr eaLnBrk="1" hangingPunct="1"/>
            <a:r>
              <a:rPr lang="en-US" altLang="en-US" dirty="0"/>
              <a:t>Joystick</a:t>
            </a:r>
          </a:p>
          <a:p>
            <a:pPr eaLnBrk="1" hangingPunct="1"/>
            <a:r>
              <a:rPr lang="en-US" altLang="en-US" dirty="0"/>
              <a:t>Camera</a:t>
            </a:r>
          </a:p>
          <a:p>
            <a:pPr eaLnBrk="1" hangingPunct="1"/>
            <a:r>
              <a:rPr lang="en-US" altLang="en-US" dirty="0" smtClean="0"/>
              <a:t>Microphone</a:t>
            </a:r>
            <a:endParaRPr lang="en-US" altLang="en-US" dirty="0"/>
          </a:p>
        </p:txBody>
      </p:sp>
      <p:sp>
        <p:nvSpPr>
          <p:cNvPr id="86018" name="Rectangle 2050">
            <a:extLst>
              <a:ext uri="{FF2B5EF4-FFF2-40B4-BE49-F238E27FC236}">
                <a16:creationId xmlns:a16="http://schemas.microsoft.com/office/drawing/2014/main" id="{DDFB5C54-8CEB-4713-9A76-138BA8D5CC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Basics: Input Devices</a:t>
            </a:r>
          </a:p>
        </p:txBody>
      </p:sp>
    </p:spTree>
    <p:extLst>
      <p:ext uri="{BB962C8B-B14F-4D97-AF65-F5344CB8AC3E}">
        <p14:creationId xmlns:p14="http://schemas.microsoft.com/office/powerpoint/2010/main" val="61579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Payroll calculations</a:t>
            </a:r>
          </a:p>
          <a:p>
            <a:pPr lvl="1"/>
            <a:r>
              <a:rPr lang="en-US" dirty="0" smtClean="0"/>
              <a:t>Budgeting</a:t>
            </a:r>
          </a:p>
          <a:p>
            <a:pPr lvl="1"/>
            <a:r>
              <a:rPr lang="en-US" dirty="0" smtClean="0"/>
              <a:t>Sales analysis</a:t>
            </a:r>
          </a:p>
          <a:p>
            <a:pPr lvl="1"/>
            <a:r>
              <a:rPr lang="en-US" dirty="0" smtClean="0"/>
              <a:t>Financial forecasting</a:t>
            </a:r>
          </a:p>
          <a:p>
            <a:pPr lvl="1"/>
            <a:r>
              <a:rPr lang="en-US" dirty="0" smtClean="0"/>
              <a:t>Managing employees</a:t>
            </a:r>
          </a:p>
          <a:p>
            <a:pPr lvl="1"/>
            <a:r>
              <a:rPr lang="en-US" dirty="0" smtClean="0"/>
              <a:t>Stock maintenance </a:t>
            </a:r>
          </a:p>
        </p:txBody>
      </p:sp>
      <p:pic>
        <p:nvPicPr>
          <p:cNvPr id="9218" name="Picture 2" descr="Computer Fundamen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76400"/>
            <a:ext cx="261937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Banking</a:t>
            </a:r>
          </a:p>
          <a:p>
            <a:pPr lvl="1"/>
            <a:r>
              <a:rPr lang="en-US" sz="2400" dirty="0" smtClean="0"/>
              <a:t>Online banking (checking balance, funds transfer etc.)</a:t>
            </a:r>
          </a:p>
          <a:p>
            <a:pPr lvl="1"/>
            <a:r>
              <a:rPr lang="en-US" sz="2400" dirty="0" smtClean="0"/>
              <a:t>ATM (automated teller machine)</a:t>
            </a:r>
          </a:p>
          <a:p>
            <a:r>
              <a:rPr lang="en-US" sz="2800" dirty="0" smtClean="0"/>
              <a:t>Insurance</a:t>
            </a:r>
          </a:p>
          <a:p>
            <a:pPr lvl="1"/>
            <a:r>
              <a:rPr lang="en-US" sz="2400" dirty="0"/>
              <a:t>Procedure to continue with policies</a:t>
            </a:r>
          </a:p>
          <a:p>
            <a:pPr lvl="1"/>
            <a:r>
              <a:rPr lang="en-US" sz="2400" dirty="0"/>
              <a:t>Starting date of the policies</a:t>
            </a:r>
          </a:p>
          <a:p>
            <a:pPr lvl="1"/>
            <a:r>
              <a:rPr lang="en-US" sz="2400" dirty="0"/>
              <a:t>Next due installment of a policy</a:t>
            </a:r>
          </a:p>
          <a:p>
            <a:pPr marL="508000" lvl="1" indent="0">
              <a:buNone/>
            </a:pPr>
            <a:endParaRPr lang="en-US" sz="2400" dirty="0" smtClean="0"/>
          </a:p>
        </p:txBody>
      </p:sp>
      <p:pic>
        <p:nvPicPr>
          <p:cNvPr id="8194" name="Picture 2" descr="Computer Ba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91000"/>
            <a:ext cx="26193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4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9522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Education</a:t>
            </a:r>
          </a:p>
          <a:p>
            <a:pPr lvl="1"/>
            <a:r>
              <a:rPr lang="en-US" sz="2400" dirty="0"/>
              <a:t>The computer provides a tool in the education system known as CBE (Computer Based Education).</a:t>
            </a:r>
          </a:p>
          <a:p>
            <a:pPr lvl="1"/>
            <a:r>
              <a:rPr lang="en-US" sz="2400" dirty="0"/>
              <a:t>CBE involves control, delivery, and evaluation of learning.</a:t>
            </a:r>
          </a:p>
          <a:p>
            <a:pPr lvl="1"/>
            <a:r>
              <a:rPr lang="en-US" sz="2400" dirty="0"/>
              <a:t>Computer education is rapidly increasing the graph of number of computer students.</a:t>
            </a:r>
          </a:p>
          <a:p>
            <a:pPr lvl="1"/>
            <a:r>
              <a:rPr lang="en-US" sz="2400" dirty="0"/>
              <a:t>There are a number of methods in which educational institutions can use a computer to educate the students.</a:t>
            </a:r>
          </a:p>
          <a:p>
            <a:pPr lvl="1"/>
            <a:r>
              <a:rPr lang="en-US" sz="2400" dirty="0"/>
              <a:t>It is used to prepare a database about performance of a student and analysis is carried out on this basis.</a:t>
            </a:r>
          </a:p>
          <a:p>
            <a:pPr marL="5080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</p:txBody>
      </p:sp>
      <p:pic>
        <p:nvPicPr>
          <p:cNvPr id="7170" name="Picture 2" descr="Computer Educat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5" y="5312253"/>
            <a:ext cx="2194020" cy="14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Marketing</a:t>
            </a:r>
          </a:p>
          <a:p>
            <a:pPr lvl="1"/>
            <a:r>
              <a:rPr lang="en-US" sz="2600" b="1" dirty="0"/>
              <a:t>Advertising</a:t>
            </a:r>
            <a:r>
              <a:rPr lang="en-US" sz="2600" dirty="0"/>
              <a:t> − With computers, advertising professionals create art and graphics, write and revise copy, and print and disseminate ads with the goal of selling more products.</a:t>
            </a:r>
          </a:p>
          <a:p>
            <a:pPr lvl="1"/>
            <a:r>
              <a:rPr lang="en-US" sz="2600" b="1" dirty="0"/>
              <a:t>Home Shopping</a:t>
            </a:r>
            <a:r>
              <a:rPr lang="en-US" sz="2600" dirty="0"/>
              <a:t> − Home shopping has been made possible through the use of computerized catalogues that provide access to product </a:t>
            </a:r>
            <a:endParaRPr lang="en-US" sz="2600" dirty="0" smtClean="0"/>
          </a:p>
          <a:p>
            <a:pPr marL="508000" lvl="1" indent="0">
              <a:buNone/>
            </a:pPr>
            <a:r>
              <a:rPr lang="en-US" sz="2600" dirty="0" smtClean="0"/>
              <a:t>      information </a:t>
            </a:r>
            <a:r>
              <a:rPr lang="en-US" sz="2600" dirty="0"/>
              <a:t>and permit direct entry </a:t>
            </a:r>
            <a:endParaRPr lang="en-US" sz="2600" dirty="0" smtClean="0"/>
          </a:p>
          <a:p>
            <a:pPr marL="508000" lvl="1" indent="0">
              <a:buNone/>
            </a:pPr>
            <a:r>
              <a:rPr lang="en-US" sz="2600" dirty="0" smtClean="0"/>
              <a:t>      of </a:t>
            </a:r>
            <a:r>
              <a:rPr lang="en-US" sz="2600" dirty="0"/>
              <a:t>orders to be filled by the customers.</a:t>
            </a:r>
          </a:p>
          <a:p>
            <a:pPr lvl="1"/>
            <a:endParaRPr lang="en-US" sz="2600" dirty="0" smtClean="0"/>
          </a:p>
          <a:p>
            <a:pPr lvl="1"/>
            <a:endParaRPr lang="en-US" sz="2600" dirty="0"/>
          </a:p>
          <a:p>
            <a:pPr lvl="1"/>
            <a:endParaRPr lang="en-US" sz="2600" dirty="0" smtClean="0"/>
          </a:p>
        </p:txBody>
      </p:sp>
      <p:pic>
        <p:nvPicPr>
          <p:cNvPr id="6146" name="Picture 2" descr="Computer Mark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77" y="4722552"/>
            <a:ext cx="2619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Healthcare</a:t>
            </a:r>
          </a:p>
          <a:p>
            <a:pPr lvl="1"/>
            <a:r>
              <a:rPr lang="en-US" b="1" dirty="0"/>
              <a:t>Diagnostic System</a:t>
            </a:r>
            <a:r>
              <a:rPr lang="en-US" dirty="0"/>
              <a:t> − Computers are used to collect data and identify the cause of illness.</a:t>
            </a:r>
          </a:p>
          <a:p>
            <a:pPr lvl="1"/>
            <a:r>
              <a:rPr lang="en-US" b="1" dirty="0"/>
              <a:t>Lab-diagnostic System</a:t>
            </a:r>
            <a:r>
              <a:rPr lang="en-US" dirty="0"/>
              <a:t> − All tests can be done and the reports are prepared by computer.</a:t>
            </a:r>
          </a:p>
          <a:p>
            <a:pPr lvl="1"/>
            <a:r>
              <a:rPr lang="en-US" b="1" dirty="0"/>
              <a:t>Patient Monitoring System</a:t>
            </a:r>
            <a:r>
              <a:rPr lang="en-US" dirty="0"/>
              <a:t> − These are used to check the patient's signs for abnormality such as in Cardiac Arrest, ECG, etc.</a:t>
            </a:r>
          </a:p>
          <a:p>
            <a:pPr lvl="1"/>
            <a:r>
              <a:rPr lang="en-US" b="1" dirty="0" err="1" smtClean="0"/>
              <a:t>Pharma</a:t>
            </a:r>
            <a:r>
              <a:rPr lang="en-US" b="1" dirty="0"/>
              <a:t>-</a:t>
            </a:r>
            <a:r>
              <a:rPr lang="en-US" b="1" dirty="0" smtClean="0"/>
              <a:t>Information </a:t>
            </a:r>
            <a:r>
              <a:rPr lang="en-US" b="1" dirty="0"/>
              <a:t>System</a:t>
            </a:r>
            <a:r>
              <a:rPr lang="en-US" dirty="0"/>
              <a:t> − Computer is used to check drug labels, expiry dates, harmful side effects, etc.</a:t>
            </a:r>
          </a:p>
          <a:p>
            <a:pPr lvl="1"/>
            <a:r>
              <a:rPr lang="en-US" b="1" dirty="0"/>
              <a:t>Surgery</a:t>
            </a:r>
            <a:r>
              <a:rPr lang="en-US" dirty="0"/>
              <a:t> − Nowadays, computers are also used in performing surgery.</a:t>
            </a:r>
          </a:p>
          <a:p>
            <a:pPr lvl="1"/>
            <a:endParaRPr lang="en-US" dirty="0"/>
          </a:p>
        </p:txBody>
      </p:sp>
      <p:pic>
        <p:nvPicPr>
          <p:cNvPr id="5122" name="Picture 2" descr="Computer Healthc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40769"/>
            <a:ext cx="2133600" cy="11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descr="imag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683" y="2173525"/>
            <a:ext cx="1720733" cy="16978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109886" y="2017025"/>
            <a:ext cx="5839519" cy="177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Do you use ICT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Engineering Design</a:t>
            </a:r>
          </a:p>
          <a:p>
            <a:pPr lvl="1"/>
            <a:r>
              <a:rPr lang="en-US" b="1" dirty="0" smtClean="0"/>
              <a:t>Structural </a:t>
            </a:r>
            <a:r>
              <a:rPr lang="en-US" b="1" dirty="0"/>
              <a:t>Engineering</a:t>
            </a:r>
            <a:r>
              <a:rPr lang="en-US" dirty="0"/>
              <a:t> − Requires stress and strain analysis for design of ships, buildings, budgets, airplanes, etc.</a:t>
            </a:r>
          </a:p>
          <a:p>
            <a:pPr lvl="1"/>
            <a:r>
              <a:rPr lang="en-US" b="1" dirty="0"/>
              <a:t>Industrial Engineering</a:t>
            </a:r>
            <a:r>
              <a:rPr lang="en-US" dirty="0"/>
              <a:t> − Computers deal with design, implementation, and improvement of integrated systems of people, materials, and equipment.</a:t>
            </a:r>
          </a:p>
          <a:p>
            <a:pPr lvl="1"/>
            <a:r>
              <a:rPr lang="en-US" b="1" dirty="0"/>
              <a:t>Architectural Engineering</a:t>
            </a:r>
            <a:r>
              <a:rPr lang="en-US" dirty="0"/>
              <a:t> − Computers help in planning towns, designing </a:t>
            </a:r>
            <a:endParaRPr lang="en-US" dirty="0" smtClean="0"/>
          </a:p>
          <a:p>
            <a:pPr marL="5080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buildings</a:t>
            </a:r>
            <a:r>
              <a:rPr lang="en-US" dirty="0"/>
              <a:t>, determining a range of </a:t>
            </a:r>
            <a:endParaRPr lang="en-US" dirty="0" smtClean="0"/>
          </a:p>
          <a:p>
            <a:pPr marL="5080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buildings </a:t>
            </a:r>
            <a:r>
              <a:rPr lang="en-US" dirty="0"/>
              <a:t>on a site using both 2D </a:t>
            </a:r>
            <a:endParaRPr lang="en-US" dirty="0" smtClean="0"/>
          </a:p>
          <a:p>
            <a:pPr marL="5080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and </a:t>
            </a:r>
            <a:r>
              <a:rPr lang="en-US" dirty="0"/>
              <a:t>3D drawings.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97" y="4603845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Military</a:t>
            </a:r>
          </a:p>
          <a:p>
            <a:pPr lvl="1"/>
            <a:r>
              <a:rPr lang="en-US" dirty="0"/>
              <a:t>Missile Control</a:t>
            </a:r>
          </a:p>
          <a:p>
            <a:pPr lvl="1"/>
            <a:r>
              <a:rPr lang="en-US" dirty="0"/>
              <a:t>Military Communication</a:t>
            </a:r>
          </a:p>
          <a:p>
            <a:pPr lvl="1"/>
            <a:r>
              <a:rPr lang="en-US" dirty="0"/>
              <a:t>Military Operation and Planning</a:t>
            </a:r>
          </a:p>
          <a:p>
            <a:pPr lvl="1"/>
            <a:r>
              <a:rPr lang="en-US" dirty="0"/>
              <a:t>Smart Weapons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Computer Milit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46" y="3914633"/>
            <a:ext cx="26193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0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</a:t>
            </a:r>
          </a:p>
          <a:p>
            <a:pPr lvl="1"/>
            <a:r>
              <a:rPr lang="en-US" dirty="0"/>
              <a:t>E-mail</a:t>
            </a:r>
          </a:p>
          <a:p>
            <a:pPr lvl="1"/>
            <a:r>
              <a:rPr lang="en-US" dirty="0" smtClean="0"/>
              <a:t>Chatting</a:t>
            </a:r>
            <a:endParaRPr lang="en-US" dirty="0"/>
          </a:p>
          <a:p>
            <a:pPr lvl="1"/>
            <a:r>
              <a:rPr lang="en-US" dirty="0" smtClean="0"/>
              <a:t>FTP</a:t>
            </a:r>
            <a:endParaRPr lang="en-US" dirty="0"/>
          </a:p>
          <a:p>
            <a:pPr lvl="1"/>
            <a:r>
              <a:rPr lang="en-US" dirty="0"/>
              <a:t>Video-conferencing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Computer 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16764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7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Government</a:t>
            </a:r>
          </a:p>
          <a:p>
            <a:pPr lvl="1"/>
            <a:r>
              <a:rPr lang="en-US" dirty="0"/>
              <a:t>Budgets</a:t>
            </a:r>
          </a:p>
          <a:p>
            <a:pPr lvl="1"/>
            <a:r>
              <a:rPr lang="en-US" dirty="0"/>
              <a:t>Sales tax department</a:t>
            </a:r>
          </a:p>
          <a:p>
            <a:pPr lvl="1"/>
            <a:r>
              <a:rPr lang="en-US" dirty="0"/>
              <a:t>Income tax department</a:t>
            </a:r>
          </a:p>
          <a:p>
            <a:pPr lvl="1"/>
            <a:r>
              <a:rPr lang="en-US" dirty="0"/>
              <a:t>Computation of male/female ratio</a:t>
            </a:r>
          </a:p>
          <a:p>
            <a:pPr lvl="1"/>
            <a:r>
              <a:rPr lang="en-US" dirty="0"/>
              <a:t>Computerization of voters lists</a:t>
            </a:r>
          </a:p>
          <a:p>
            <a:pPr lvl="1"/>
            <a:r>
              <a:rPr lang="en-US" dirty="0"/>
              <a:t>Computerization of </a:t>
            </a:r>
            <a:r>
              <a:rPr lang="en-US" dirty="0" smtClean="0"/>
              <a:t>CNIC card</a:t>
            </a:r>
            <a:endParaRPr lang="en-US" dirty="0"/>
          </a:p>
          <a:p>
            <a:pPr lvl="1"/>
            <a:r>
              <a:rPr lang="en-US" dirty="0"/>
              <a:t>Weather forecasting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omputer Gover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6193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 (Personal Computer )</a:t>
            </a:r>
          </a:p>
          <a:p>
            <a:pPr lvl="1"/>
            <a:r>
              <a:rPr lang="en-US" dirty="0" smtClean="0"/>
              <a:t>Small</a:t>
            </a:r>
          </a:p>
          <a:p>
            <a:pPr lvl="1"/>
            <a:r>
              <a:rPr lang="en-US" dirty="0" smtClean="0"/>
              <a:t>Inexpensive</a:t>
            </a:r>
          </a:p>
          <a:p>
            <a:pPr lvl="1"/>
            <a:r>
              <a:rPr lang="en-US" dirty="0" smtClean="0"/>
              <a:t>Business Use</a:t>
            </a:r>
          </a:p>
          <a:p>
            <a:pPr lvl="2"/>
            <a:r>
              <a:rPr lang="en-US" dirty="0" smtClean="0"/>
              <a:t>Word processing, running spreadsheets etc.</a:t>
            </a:r>
          </a:p>
          <a:p>
            <a:pPr lvl="1"/>
            <a:r>
              <a:rPr lang="en-US" dirty="0" smtClean="0"/>
              <a:t>Personal Use</a:t>
            </a:r>
          </a:p>
          <a:p>
            <a:pPr lvl="2"/>
            <a:r>
              <a:rPr lang="en-US" dirty="0" smtClean="0"/>
              <a:t>Playing games, surfing the internet, movies, games etc.</a:t>
            </a:r>
          </a:p>
          <a:p>
            <a:pPr lvl="1"/>
            <a:r>
              <a:rPr lang="en-US" dirty="0" smtClean="0"/>
              <a:t>Single user system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Personal computers come in many forms, including the new Apple iPa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00200"/>
            <a:ext cx="2381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9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Desktop</a:t>
            </a:r>
          </a:p>
          <a:p>
            <a:pPr lvl="1"/>
            <a:r>
              <a:rPr lang="en-US" dirty="0" smtClean="0"/>
              <a:t>PC not designed for portability</a:t>
            </a:r>
          </a:p>
          <a:p>
            <a:pPr lvl="1"/>
            <a:r>
              <a:rPr lang="en-US" dirty="0" smtClean="0"/>
              <a:t>More storage and computation with less cost</a:t>
            </a:r>
          </a:p>
          <a:p>
            <a:r>
              <a:rPr lang="en-US" dirty="0" smtClean="0"/>
              <a:t>Laptop (notebook)</a:t>
            </a:r>
          </a:p>
          <a:p>
            <a:pPr lvl="1"/>
            <a:r>
              <a:rPr lang="en-US" dirty="0" smtClean="0"/>
              <a:t>Portable with integrated display</a:t>
            </a:r>
          </a:p>
          <a:p>
            <a:pPr lvl="1"/>
            <a:r>
              <a:rPr lang="en-US" dirty="0" smtClean="0"/>
              <a:t>Battery operated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25575"/>
            <a:ext cx="2381250" cy="14287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32766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6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Netbook</a:t>
            </a:r>
          </a:p>
          <a:p>
            <a:pPr lvl="1"/>
            <a:r>
              <a:rPr lang="en-US" dirty="0" smtClean="0"/>
              <a:t>Smaller and cheaper than laptops</a:t>
            </a:r>
          </a:p>
          <a:p>
            <a:pPr lvl="1"/>
            <a:r>
              <a:rPr lang="en-US" dirty="0" smtClean="0"/>
              <a:t>Less powerful than laptop</a:t>
            </a:r>
          </a:p>
          <a:p>
            <a:r>
              <a:rPr lang="en-US" dirty="0" smtClean="0"/>
              <a:t>PDA (personal digital assistant)</a:t>
            </a:r>
          </a:p>
          <a:p>
            <a:pPr lvl="1"/>
            <a:r>
              <a:rPr lang="en-US" dirty="0" smtClean="0"/>
              <a:t>Tightly integrated computer</a:t>
            </a:r>
          </a:p>
          <a:p>
            <a:pPr lvl="1"/>
            <a:r>
              <a:rPr lang="en-US" dirty="0" smtClean="0"/>
              <a:t>Flash memory instead of hard disk</a:t>
            </a:r>
          </a:p>
          <a:p>
            <a:pPr lvl="1"/>
            <a:r>
              <a:rPr lang="en-US" dirty="0" smtClean="0"/>
              <a:t>Touch screen instead of keyboard</a:t>
            </a:r>
          </a:p>
          <a:p>
            <a:pPr lvl="1"/>
            <a:r>
              <a:rPr lang="en-US" dirty="0" smtClean="0"/>
              <a:t>Lightweight and reasonable battery life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43" y="3899848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9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Workstation</a:t>
            </a:r>
          </a:p>
          <a:p>
            <a:pPr lvl="1"/>
            <a:r>
              <a:rPr lang="en-US" dirty="0" smtClean="0"/>
              <a:t>Desktop computer with more processing power</a:t>
            </a:r>
          </a:p>
          <a:p>
            <a:pPr lvl="1"/>
            <a:r>
              <a:rPr lang="en-US" dirty="0" smtClean="0"/>
              <a:t>More memory</a:t>
            </a:r>
          </a:p>
          <a:p>
            <a:pPr lvl="1"/>
            <a:r>
              <a:rPr lang="en-US" dirty="0" smtClean="0"/>
              <a:t>More capabilities in performing specialized tasks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87504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Computer that serves other computers over network</a:t>
            </a:r>
          </a:p>
          <a:p>
            <a:pPr lvl="1"/>
            <a:r>
              <a:rPr lang="en-US" dirty="0" smtClean="0"/>
              <a:t>More processing power, memory and storage</a:t>
            </a:r>
          </a:p>
          <a:p>
            <a:pPr lvl="1"/>
            <a:r>
              <a:rPr lang="en-US" dirty="0" smtClean="0"/>
              <a:t>Large in size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5407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Mainframe</a:t>
            </a:r>
          </a:p>
          <a:p>
            <a:pPr lvl="1"/>
            <a:r>
              <a:rPr lang="en-US" dirty="0" smtClean="0"/>
              <a:t>Very large size</a:t>
            </a:r>
          </a:p>
          <a:p>
            <a:pPr lvl="1"/>
            <a:r>
              <a:rPr lang="en-US" dirty="0" smtClean="0"/>
              <a:t>Now known as enterprise server</a:t>
            </a:r>
          </a:p>
          <a:p>
            <a:pPr lvl="1"/>
            <a:r>
              <a:rPr lang="en-US" dirty="0" smtClean="0"/>
              <a:t>More processing power</a:t>
            </a:r>
          </a:p>
          <a:p>
            <a:r>
              <a:rPr lang="en-US" dirty="0" smtClean="0"/>
              <a:t>Supercomputer</a:t>
            </a:r>
          </a:p>
          <a:p>
            <a:pPr lvl="1"/>
            <a:r>
              <a:rPr lang="en-US" dirty="0" smtClean="0"/>
              <a:t>Very expensive</a:t>
            </a:r>
          </a:p>
          <a:p>
            <a:pPr lvl="1"/>
            <a:r>
              <a:rPr lang="en-US" dirty="0"/>
              <a:t>Fastest computers</a:t>
            </a:r>
          </a:p>
          <a:p>
            <a:pPr lvl="1"/>
            <a:r>
              <a:rPr lang="en-US" dirty="0" smtClean="0"/>
              <a:t>Employed </a:t>
            </a:r>
            <a:r>
              <a:rPr lang="en-US" dirty="0"/>
              <a:t>for specific applications which require immense amount of calculations</a:t>
            </a:r>
          </a:p>
          <a:p>
            <a:pPr lvl="2"/>
            <a:r>
              <a:rPr lang="en-US" dirty="0"/>
              <a:t>weather forecasting</a:t>
            </a:r>
          </a:p>
          <a:p>
            <a:pPr lvl="2"/>
            <a:r>
              <a:rPr lang="en-US" dirty="0"/>
              <a:t>scientific simulations</a:t>
            </a:r>
          </a:p>
          <a:p>
            <a:pPr lvl="2"/>
            <a:r>
              <a:rPr lang="en-US" dirty="0"/>
              <a:t>(animated) graphics</a:t>
            </a:r>
          </a:p>
          <a:p>
            <a:pPr lvl="2"/>
            <a:r>
              <a:rPr lang="en-US" dirty="0"/>
              <a:t>nuclear energy research</a:t>
            </a:r>
          </a:p>
          <a:p>
            <a:pPr lvl="2"/>
            <a:r>
              <a:rPr lang="en-US" dirty="0"/>
              <a:t>electronic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64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958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0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tuff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3664"/>
            <a:ext cx="9144000" cy="609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High Speed</a:t>
            </a:r>
          </a:p>
          <a:p>
            <a:pPr lvl="1"/>
            <a:r>
              <a:rPr lang="en-US" dirty="0" smtClean="0"/>
              <a:t>Units of speed in microsecond and nanosecond</a:t>
            </a:r>
          </a:p>
          <a:p>
            <a:pPr lvl="1"/>
            <a:r>
              <a:rPr lang="en-US" dirty="0" smtClean="0"/>
              <a:t>It can perform millions of calculations in few seconds where it will take months for a human to perform same calculations</a:t>
            </a:r>
          </a:p>
          <a:p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100 % error free</a:t>
            </a:r>
          </a:p>
          <a:p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More storage capacity than humans</a:t>
            </a:r>
          </a:p>
          <a:p>
            <a:pPr lvl="1"/>
            <a:r>
              <a:rPr lang="en-US" dirty="0" smtClean="0"/>
              <a:t>All types of images can be stored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Diligence</a:t>
            </a:r>
          </a:p>
          <a:p>
            <a:pPr lvl="1"/>
            <a:r>
              <a:rPr lang="en-US" dirty="0" smtClean="0"/>
              <a:t>Free from tiredness and lack of concentration</a:t>
            </a:r>
          </a:p>
          <a:p>
            <a:pPr lvl="1"/>
            <a:r>
              <a:rPr lang="en-US" dirty="0" smtClean="0"/>
              <a:t>Can work continuously without error and boredom</a:t>
            </a:r>
          </a:p>
          <a:p>
            <a:pPr lvl="1"/>
            <a:r>
              <a:rPr lang="en-US" dirty="0" smtClean="0"/>
              <a:t>Repeated task with same time and accuracy</a:t>
            </a:r>
          </a:p>
          <a:p>
            <a:r>
              <a:rPr lang="en-US" dirty="0" smtClean="0"/>
              <a:t>Versatility</a:t>
            </a:r>
          </a:p>
          <a:p>
            <a:pPr lvl="1"/>
            <a:r>
              <a:rPr lang="en-US" dirty="0" smtClean="0"/>
              <a:t> solves different problems</a:t>
            </a:r>
          </a:p>
          <a:p>
            <a:pPr lvl="2"/>
            <a:r>
              <a:rPr lang="en-US" dirty="0" smtClean="0"/>
              <a:t>Solving complex problems</a:t>
            </a:r>
          </a:p>
          <a:p>
            <a:pPr lvl="2"/>
            <a:r>
              <a:rPr lang="en-US" dirty="0" smtClean="0"/>
              <a:t>Games 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Machines with long lives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Computer is automatic machine</a:t>
            </a:r>
          </a:p>
          <a:p>
            <a:pPr lvl="1"/>
            <a:r>
              <a:rPr lang="en-US" dirty="0" smtClean="0"/>
              <a:t>After taking input and program, then it can process without human interaction</a:t>
            </a:r>
          </a:p>
          <a:p>
            <a:r>
              <a:rPr lang="en-US" dirty="0" smtClean="0"/>
              <a:t>Reduction in manual work and paper cost</a:t>
            </a:r>
          </a:p>
          <a:p>
            <a:pPr lvl="1"/>
            <a:r>
              <a:rPr lang="en-US" dirty="0" smtClean="0"/>
              <a:t>Data stored inside computers electronically reduces paper cost</a:t>
            </a:r>
          </a:p>
          <a:p>
            <a:pPr lvl="1"/>
            <a:r>
              <a:rPr lang="en-US" dirty="0" smtClean="0"/>
              <a:t>Increases speed</a:t>
            </a:r>
          </a:p>
          <a:p>
            <a:pPr lvl="1"/>
            <a:r>
              <a:rPr lang="en-US" dirty="0" smtClean="0"/>
              <a:t>Data retrieved easily and speedily when required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I.Q.</a:t>
            </a:r>
          </a:p>
          <a:p>
            <a:pPr lvl="1"/>
            <a:r>
              <a:rPr lang="en-US" dirty="0" smtClean="0"/>
              <a:t>No intelligence</a:t>
            </a:r>
          </a:p>
          <a:p>
            <a:pPr lvl="1"/>
            <a:r>
              <a:rPr lang="en-US" dirty="0" smtClean="0"/>
              <a:t>Instructions given to computer</a:t>
            </a:r>
          </a:p>
          <a:p>
            <a:pPr lvl="1"/>
            <a:r>
              <a:rPr lang="en-US" dirty="0" smtClean="0"/>
              <a:t>Cannot take decisions </a:t>
            </a:r>
          </a:p>
          <a:p>
            <a:r>
              <a:rPr lang="en-US" dirty="0" smtClean="0"/>
              <a:t>Dependency</a:t>
            </a:r>
          </a:p>
          <a:p>
            <a:pPr lvl="1"/>
            <a:r>
              <a:rPr lang="en-US" dirty="0" smtClean="0"/>
              <a:t>Depends on instructions given by humans</a:t>
            </a:r>
          </a:p>
          <a:p>
            <a:r>
              <a:rPr lang="en-US" dirty="0" smtClean="0"/>
              <a:t>No Feeling</a:t>
            </a:r>
          </a:p>
          <a:p>
            <a:pPr lvl="1"/>
            <a:r>
              <a:rPr lang="en-US" dirty="0" smtClean="0"/>
              <a:t>Cannot make judgment on feelings, taste, experience,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Course Details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4" name="Google Shape;234;p34"/>
          <p:cNvGraphicFramePr/>
          <p:nvPr/>
        </p:nvGraphicFramePr>
        <p:xfrm>
          <a:off x="457200" y="1295400"/>
          <a:ext cx="4038600" cy="5191900"/>
        </p:xfrm>
        <a:graphic>
          <a:graphicData uri="http://schemas.openxmlformats.org/drawingml/2006/table">
            <a:tbl>
              <a:tblPr firstRow="1" bandRow="1">
                <a:noFill/>
                <a:tableStyleId>{6FA1C1CA-9044-4F97-9A88-09B3296A2373}</a:tableStyleId>
              </a:tblPr>
              <a:tblGrid>
                <a:gridCol w="8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8000"/>
                          </a:solidFill>
                        </a:rPr>
                        <a:t>Week</a:t>
                      </a:r>
                      <a:endParaRPr sz="1800">
                        <a:solidFill>
                          <a:srgbClr val="008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90"/>
                          </a:solidFill>
                        </a:rPr>
                        <a:t>Topic</a:t>
                      </a:r>
                      <a:endParaRPr sz="1800">
                        <a:solidFill>
                          <a:srgbClr val="00009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Introduction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Number System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Computer Organization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Math in Computer Science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Operating Systems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Management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Big data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Communication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 development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Artificial Intelligence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Computer Graphics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Exam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13-14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Student Presentations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body" idx="2"/>
          </p:nvPr>
        </p:nvSpPr>
        <p:spPr>
          <a:xfrm>
            <a:off x="3998794" y="1600200"/>
            <a:ext cx="468800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Activities + Attendance  	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800" b="0" i="0" u="none" strike="noStrike" cap="none" dirty="0" smtClean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lang="en-US" sz="2800" b="0" i="0" u="none" strike="noStrike" cap="none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  </a:t>
            </a:r>
            <a:r>
              <a:rPr lang="en-US" sz="2800" b="0" i="0" u="none" strike="noStrike" cap="none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         	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800" b="0" i="0" u="none" strike="noStrike" cap="none" dirty="0" smtClean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r>
              <a:rPr lang="en-US" sz="2800" b="0" i="0" u="none" strike="noStrike" cap="none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2800" b="0" i="0" u="none" strike="noStrike" cap="none" dirty="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2B2D-9495-4D58-AF7C-FBE81072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61794-9B76-4888-9166-8AB696ACB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with us every type of digital device that you own and then figure out the percentage of those devices that are used for data processing.</a:t>
            </a:r>
          </a:p>
          <a:p>
            <a:r>
              <a:rPr lang="en-US" dirty="0"/>
              <a:t>Share with us the types of activities that you conduct on your digital devices and then figure out the percentage of activity that does not require internet access.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14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ctrTitle"/>
          </p:nvPr>
        </p:nvSpPr>
        <p:spPr>
          <a:xfrm>
            <a:off x="685800" y="504098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5" descr="WallpaperStudio10-7245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Amazing Facts and Statistics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 descr="DIGITAL-IN-2018-001-GLOBAL-OVERVIEWpn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115" b="1115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Amazing Facts and Statistics</a:t>
            </a:r>
            <a:endParaRPr/>
          </a:p>
        </p:txBody>
      </p:sp>
      <p:pic>
        <p:nvPicPr>
          <p:cNvPr id="128" name="Google Shape;128;p19" descr="digital-in-2018-global-overview-51-638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132" b="1131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Amazing Facts and Statistics</a:t>
            </a:r>
            <a:endParaRPr/>
          </a:p>
        </p:txBody>
      </p:sp>
      <p:pic>
        <p:nvPicPr>
          <p:cNvPr id="134" name="Google Shape;134;p20" descr="social-Media.png"/>
          <p:cNvPicPr preferRelativeResize="0"/>
          <p:nvPr/>
        </p:nvPicPr>
        <p:blipFill rotWithShape="1">
          <a:blip r:embed="rId3">
            <a:alphaModFix/>
          </a:blip>
          <a:srcRect t="17964"/>
          <a:stretch/>
        </p:blipFill>
        <p:spPr>
          <a:xfrm>
            <a:off x="1468331" y="1653726"/>
            <a:ext cx="6160508" cy="505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Amazing Facts and Statistics</a:t>
            </a:r>
            <a:endParaRPr sz="4400" b="0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2" descr="whatsapp-growth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76" b="9016"/>
          <a:stretch/>
        </p:blipFill>
        <p:spPr>
          <a:xfrm>
            <a:off x="457200" y="1455284"/>
            <a:ext cx="8229600" cy="502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Amazing Facts and Statistics</a:t>
            </a:r>
            <a:endParaRPr/>
          </a:p>
        </p:txBody>
      </p:sp>
      <p:pic>
        <p:nvPicPr>
          <p:cNvPr id="153" name="Google Shape;153;p23" descr="angry-bird-2-revenu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84" b="159"/>
          <a:stretch/>
        </p:blipFill>
        <p:spPr>
          <a:xfrm>
            <a:off x="457200" y="1375903"/>
            <a:ext cx="8229600" cy="546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1050</Words>
  <Application>Microsoft Office PowerPoint</Application>
  <PresentationFormat>On-screen Show (4:3)</PresentationFormat>
  <Paragraphs>285</Paragraphs>
  <Slides>46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Tahoma</vt:lpstr>
      <vt:lpstr>Verdana</vt:lpstr>
      <vt:lpstr>Noto Sans Symbols</vt:lpstr>
      <vt:lpstr>Calibri</vt:lpstr>
      <vt:lpstr>Times New Roman</vt:lpstr>
      <vt:lpstr>Monotype Sorts</vt:lpstr>
      <vt:lpstr>Office Theme</vt:lpstr>
      <vt:lpstr>Photo Editor Photo</vt:lpstr>
      <vt:lpstr>Bitmap Image</vt:lpstr>
      <vt:lpstr>Introduction to Information and Communication Technologies</vt:lpstr>
      <vt:lpstr>ICT</vt:lpstr>
      <vt:lpstr>Do you use ICT</vt:lpstr>
      <vt:lpstr>PowerPoint Presentation</vt:lpstr>
      <vt:lpstr>Amazing Facts and Statistics</vt:lpstr>
      <vt:lpstr>Amazing Facts and Statistics</vt:lpstr>
      <vt:lpstr>Amazing Facts and Statistics</vt:lpstr>
      <vt:lpstr>Amazing Facts and Statistics</vt:lpstr>
      <vt:lpstr>Amazing Facts and Statistics</vt:lpstr>
      <vt:lpstr>What is ICT</vt:lpstr>
      <vt:lpstr>Components of ICT</vt:lpstr>
      <vt:lpstr>Communication Devices</vt:lpstr>
      <vt:lpstr>Device Evolution</vt:lpstr>
      <vt:lpstr>Impact of ICT on society</vt:lpstr>
      <vt:lpstr>Transition </vt:lpstr>
      <vt:lpstr>What is a Computer</vt:lpstr>
      <vt:lpstr>Few Basics</vt:lpstr>
      <vt:lpstr>Functions of Computers</vt:lpstr>
      <vt:lpstr>Few Basics</vt:lpstr>
      <vt:lpstr>Few Basics….</vt:lpstr>
      <vt:lpstr>Few Basics</vt:lpstr>
      <vt:lpstr>PowerPoint Presentation</vt:lpstr>
      <vt:lpstr>Few Basics</vt:lpstr>
      <vt:lpstr>Few Basics: Input Devices</vt:lpstr>
      <vt:lpstr>Computer Applications</vt:lpstr>
      <vt:lpstr>Computer Applications</vt:lpstr>
      <vt:lpstr>Computer Applications</vt:lpstr>
      <vt:lpstr>Computer Applications</vt:lpstr>
      <vt:lpstr>Computer Applications</vt:lpstr>
      <vt:lpstr>Computer Applications</vt:lpstr>
      <vt:lpstr>Computer Applications</vt:lpstr>
      <vt:lpstr>Computer Applications</vt:lpstr>
      <vt:lpstr>Computer Applications</vt:lpstr>
      <vt:lpstr>Types of Computer</vt:lpstr>
      <vt:lpstr>Types of Computer</vt:lpstr>
      <vt:lpstr>Types of Computer</vt:lpstr>
      <vt:lpstr>Types of Computer</vt:lpstr>
      <vt:lpstr>Types of Computer</vt:lpstr>
      <vt:lpstr>Types of Computer</vt:lpstr>
      <vt:lpstr>Advantages of Computer</vt:lpstr>
      <vt:lpstr>Advantages of Computer</vt:lpstr>
      <vt:lpstr>Advantages of Computer</vt:lpstr>
      <vt:lpstr>Disadvantages of Computer</vt:lpstr>
      <vt:lpstr>Course Details</vt:lpstr>
      <vt:lpstr>Activity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and Communication Technologies</dc:title>
  <dc:creator>Waqas</dc:creator>
  <cp:lastModifiedBy>Admissions</cp:lastModifiedBy>
  <cp:revision>16</cp:revision>
  <dcterms:modified xsi:type="dcterms:W3CDTF">2021-09-17T20:19:03Z</dcterms:modified>
</cp:coreProperties>
</file>